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elegraf Bold" charset="1" panose="00000800000000000000"/>
      <p:regular r:id="rId17"/>
    </p:embeddedFont>
    <p:embeddedFont>
      <p:font typeface="Telegraf" charset="1" panose="00000500000000000000"/>
      <p:regular r:id="rId18"/>
    </p:embeddedFont>
    <p:embeddedFont>
      <p:font typeface="Telegraf Extra-Light" charset="1" panose="000003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84264"/>
            <a:ext cx="1376929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b="true" sz="12000" spc="6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SCIML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760" y="4458017"/>
            <a:ext cx="1079796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69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32284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61206" y="8032284"/>
            <a:ext cx="392855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Aditya Prasad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 4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year Undergraduate Student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18th Nov,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1969184" cy="1916486"/>
            <a:chOff x="0" y="0"/>
            <a:chExt cx="518633" cy="5047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8633" cy="504754"/>
            </a:xfrm>
            <a:custGeom>
              <a:avLst/>
              <a:gdLst/>
              <a:ahLst/>
              <a:cxnLst/>
              <a:rect r="r" b="b" t="t" l="l"/>
              <a:pathLst>
                <a:path h="504754" w="518633">
                  <a:moveTo>
                    <a:pt x="0" y="0"/>
                  </a:moveTo>
                  <a:lnTo>
                    <a:pt x="518633" y="0"/>
                  </a:lnTo>
                  <a:lnTo>
                    <a:pt x="518633" y="504754"/>
                  </a:lnTo>
                  <a:lnTo>
                    <a:pt x="0" y="50475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18633" cy="561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313144" y="30501"/>
            <a:ext cx="2113850" cy="140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7"/>
              </a:lnSpc>
            </a:pPr>
            <a:r>
              <a:rPr lang="en-US" b="true" sz="10028" spc="-80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6632" y="249271"/>
            <a:ext cx="10391336" cy="1070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0"/>
              </a:lnSpc>
            </a:pPr>
            <a:r>
              <a:rPr lang="en-US" sz="76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REFERENCES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12462"/>
            <a:ext cx="16230600" cy="621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11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 to Neural ODEs</a:t>
            </a:r>
          </a:p>
          <a:p>
            <a:pPr algn="l">
              <a:lnSpc>
                <a:spcPts val="3359"/>
              </a:lnSpc>
            </a:pPr>
            <a:r>
              <a:rPr lang="en-US" sz="2399" spc="11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      1. </a:t>
            </a:r>
            <a:r>
              <a:rPr lang="en-US" sz="2399" spc="11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Chen, R. T. Q., Rubanova, Y., Bettencourt, J., &amp; Duvenaud, D. (2018). Neural Ordinary Differential      Equations. NeurIPS.</a:t>
            </a:r>
          </a:p>
          <a:p>
            <a:pPr algn="l">
              <a:lnSpc>
                <a:spcPts val="3359"/>
              </a:lnSpc>
            </a:pPr>
            <a:r>
              <a:rPr lang="en-US" sz="2399" spc="11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     2. Owoyele, O., &amp; Pal, P. (2022). ChemNODE: A Neural Ordinary Differential Equations Framework for Efficient Chemical Kinetic Solvers. Energy and AI.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spc="11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 to ChemNODEs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 spc="11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Bansude, S., Pal, P., &amp; Bhattacharya, S. (2023). A data-driven framework for integration of chemical kinetics using neural ordinary differential equations. Combustion and Flame. 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spc="11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Reduced Order Reaction Mechanism for Ammonia Combustion 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 spc="11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Stagni, A., et al. (2023). Low- and intermediate-temperature ammonia/hydrogen oxidation in a flow reactor. Chemical Engineering Journal.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5577" y="5566396"/>
            <a:ext cx="7416846" cy="73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4022920" cy="11072020"/>
            <a:chOff x="0" y="0"/>
            <a:chExt cx="1059535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9535" cy="2916088"/>
            </a:xfrm>
            <a:custGeom>
              <a:avLst/>
              <a:gdLst/>
              <a:ahLst/>
              <a:cxnLst/>
              <a:rect r="r" b="b" t="t" l="l"/>
              <a:pathLst>
                <a:path h="2916088" w="1059535">
                  <a:moveTo>
                    <a:pt x="0" y="0"/>
                  </a:moveTo>
                  <a:lnTo>
                    <a:pt x="1059535" y="0"/>
                  </a:lnTo>
                  <a:lnTo>
                    <a:pt x="1059535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059535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70643" y="840971"/>
            <a:ext cx="10992474" cy="259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5"/>
              </a:lnSpc>
            </a:pPr>
            <a:r>
              <a:rPr lang="en-US" sz="51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ChemNODE-Ammonia: A Neural ODE Surrogate for Stiff Ammonia-Air Combustion Kinetics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261032"/>
            <a:ext cx="4602689" cy="37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4"/>
              </a:lnSpc>
            </a:pPr>
            <a:r>
              <a:rPr lang="en-US" b="true" sz="26355" spc="-2108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59105" y="5681528"/>
            <a:ext cx="13200195" cy="440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1776" spc="88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   Some Basic Questions</a:t>
            </a:r>
          </a:p>
          <a:p>
            <a:pPr algn="l">
              <a:lnSpc>
                <a:spcPts val="2487"/>
              </a:lnSpc>
            </a:pPr>
            <a:r>
              <a:rPr lang="en-US" sz="1776" spc="8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      </a:t>
            </a:r>
            <a:r>
              <a:rPr lang="en-US" sz="1776" spc="8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What's the Problem?</a:t>
            </a:r>
          </a:p>
          <a:p>
            <a:pPr algn="l" marL="383560" indent="-191780" lvl="1">
              <a:lnSpc>
                <a:spcPts val="2487"/>
              </a:lnSpc>
              <a:buFont typeface="Arial"/>
              <a:buChar char="•"/>
            </a:pPr>
            <a:r>
              <a:rPr lang="en-US" sz="1776" spc="8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 3D simulation (like a flame) is a grid of millions of tiny "boxes" or cells.</a:t>
            </a:r>
          </a:p>
          <a:p>
            <a:pPr algn="l" marL="383560" indent="-191780" lvl="1">
              <a:lnSpc>
                <a:spcPts val="2487"/>
              </a:lnSpc>
              <a:buFont typeface="Arial"/>
              <a:buChar char="•"/>
            </a:pPr>
            <a:r>
              <a:rPr lang="en-US" sz="1776" spc="8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slowest part of the simulation (&gt;90% of CPU time) is solving the complex chemical reactions in every single box.</a:t>
            </a:r>
          </a:p>
          <a:p>
            <a:pPr algn="l">
              <a:lnSpc>
                <a:spcPts val="2487"/>
              </a:lnSpc>
            </a:pPr>
          </a:p>
          <a:p>
            <a:pPr algn="l">
              <a:lnSpc>
                <a:spcPts val="2487"/>
              </a:lnSpc>
            </a:pPr>
            <a:r>
              <a:rPr lang="en-US" sz="1776" spc="8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      What is 0D Combustion?</a:t>
            </a:r>
          </a:p>
          <a:p>
            <a:pPr algn="l" marL="383560" indent="-191780" lvl="1">
              <a:lnSpc>
                <a:spcPts val="2487"/>
              </a:lnSpc>
              <a:buFont typeface="Arial"/>
              <a:buChar char="•"/>
            </a:pPr>
            <a:r>
              <a:rPr lang="en-US" sz="1776" spc="8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 0D model is a single "perfectly stirred" box.</a:t>
            </a:r>
          </a:p>
          <a:p>
            <a:pPr algn="l" marL="383560" indent="-191780" lvl="1">
              <a:lnSpc>
                <a:spcPts val="2487"/>
              </a:lnSpc>
              <a:buFont typeface="Arial"/>
              <a:buChar char="•"/>
            </a:pPr>
            <a:r>
              <a:rPr lang="en-US" sz="1776" spc="8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It's where we solve the fundamental problem: How do chemicals change over time?</a:t>
            </a:r>
          </a:p>
          <a:p>
            <a:pPr algn="l">
              <a:lnSpc>
                <a:spcPts val="2487"/>
              </a:lnSpc>
            </a:pPr>
          </a:p>
          <a:p>
            <a:pPr algn="l">
              <a:lnSpc>
                <a:spcPts val="2487"/>
              </a:lnSpc>
            </a:pPr>
            <a:r>
              <a:rPr lang="en-US" sz="1776" spc="8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     Our Project's Goal:</a:t>
            </a:r>
          </a:p>
          <a:p>
            <a:pPr algn="l" marL="383560" indent="-191780" lvl="1">
              <a:lnSpc>
                <a:spcPts val="2487"/>
              </a:lnSpc>
              <a:buFont typeface="Arial"/>
              <a:buChar char="•"/>
            </a:pPr>
            <a:r>
              <a:rPr lang="en-US" sz="1776" spc="8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By building a super-fast Neural Network to solve the 0D problem, we can create a "surrogate" to accelerate the entire 3D simulation.</a:t>
            </a:r>
          </a:p>
          <a:p>
            <a:pPr algn="l">
              <a:lnSpc>
                <a:spcPts val="30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1097642" y="-293782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61133" y="7266147"/>
            <a:ext cx="10139289" cy="7490400"/>
          </a:xfrm>
          <a:custGeom>
            <a:avLst/>
            <a:gdLst/>
            <a:ahLst/>
            <a:cxnLst/>
            <a:rect r="r" b="b" t="t" l="l"/>
            <a:pathLst>
              <a:path h="7490400" w="10139289">
                <a:moveTo>
                  <a:pt x="0" y="0"/>
                </a:moveTo>
                <a:lnTo>
                  <a:pt x="10139289" y="0"/>
                </a:lnTo>
                <a:lnTo>
                  <a:pt x="10139289" y="7490400"/>
                </a:lnTo>
                <a:lnTo>
                  <a:pt x="0" y="7490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5472858"/>
            <a:ext cx="6735297" cy="4580002"/>
          </a:xfrm>
          <a:custGeom>
            <a:avLst/>
            <a:gdLst/>
            <a:ahLst/>
            <a:cxnLst/>
            <a:rect r="r" b="b" t="t" l="l"/>
            <a:pathLst>
              <a:path h="4580002" w="6735297">
                <a:moveTo>
                  <a:pt x="0" y="0"/>
                </a:moveTo>
                <a:lnTo>
                  <a:pt x="6735297" y="0"/>
                </a:lnTo>
                <a:lnTo>
                  <a:pt x="6735297" y="4580002"/>
                </a:lnTo>
                <a:lnTo>
                  <a:pt x="0" y="4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23310" y="5472858"/>
            <a:ext cx="6518977" cy="4510942"/>
          </a:xfrm>
          <a:custGeom>
            <a:avLst/>
            <a:gdLst/>
            <a:ahLst/>
            <a:cxnLst/>
            <a:rect r="r" b="b" t="t" l="l"/>
            <a:pathLst>
              <a:path h="4510942" w="6518977">
                <a:moveTo>
                  <a:pt x="0" y="0"/>
                </a:moveTo>
                <a:lnTo>
                  <a:pt x="6518977" y="0"/>
                </a:lnTo>
                <a:lnTo>
                  <a:pt x="6518977" y="4510942"/>
                </a:lnTo>
                <a:lnTo>
                  <a:pt x="0" y="4510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79059" y="8741887"/>
            <a:ext cx="3360481" cy="223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64"/>
              </a:lnSpc>
            </a:pPr>
            <a:r>
              <a:rPr lang="en-US" b="true" sz="15943" spc="-1275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27825"/>
            <a:ext cx="12765895" cy="69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1"/>
              </a:lnSpc>
            </a:pPr>
            <a:r>
              <a:rPr lang="en-US" sz="49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 &amp; 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275105"/>
            <a:ext cx="11012824" cy="202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What is the problem?</a:t>
            </a:r>
          </a:p>
          <a:p>
            <a:pPr algn="l" marL="367043" indent="-183522" lvl="1">
              <a:lnSpc>
                <a:spcPts val="2380"/>
              </a:lnSpc>
              <a:buFont typeface="Arial"/>
              <a:buChar char="•"/>
            </a:pPr>
            <a:r>
              <a:rPr lang="en-US" sz="1700" spc="4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Ammonia (NH3) is a promising carbon-free fuel, essential for decarbonizing sectors like power generation and shipping.</a:t>
            </a:r>
          </a:p>
          <a:p>
            <a:pPr algn="l" marL="367043" indent="-183522" lvl="1">
              <a:lnSpc>
                <a:spcPts val="2380"/>
              </a:lnSpc>
              <a:buFont typeface="Arial"/>
              <a:buChar char="•"/>
            </a:pPr>
            <a:r>
              <a:rPr lang="en-US" sz="1700" spc="4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Accurately simulating ammonia combustion is vital for designing efficient, low-NOx engines and turbines.</a:t>
            </a:r>
          </a:p>
          <a:p>
            <a:pPr algn="l">
              <a:lnSpc>
                <a:spcPts val="14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189629"/>
            <a:ext cx="11012824" cy="259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What is the computational bottleneck?</a:t>
            </a:r>
          </a:p>
          <a:p>
            <a:pPr algn="l" marL="367043" indent="-183522" lvl="1">
              <a:lnSpc>
                <a:spcPts val="2380"/>
              </a:lnSpc>
              <a:buFont typeface="Arial"/>
              <a:buChar char="•"/>
            </a:pPr>
            <a:r>
              <a:rPr lang="en-US" sz="1700" spc="4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DETAILED CHE</a:t>
            </a:r>
            <a:r>
              <a:rPr lang="en-US" sz="1700" spc="4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mical mechanisms (e.g., Stagni (2023): 31 species, 203 reactions) are computationally prohibitive.</a:t>
            </a:r>
          </a:p>
          <a:p>
            <a:pPr algn="l" marL="367043" indent="-183522" lvl="1">
              <a:lnSpc>
                <a:spcPts val="2380"/>
              </a:lnSpc>
              <a:buFont typeface="Arial"/>
              <a:buChar char="•"/>
            </a:pPr>
            <a:r>
              <a:rPr lang="en-US" sz="1700" spc="4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problem is "Numerical Stiffness": The system has a massive range of timescales (e.g., fast radicals vs. slow N2 formation).</a:t>
            </a:r>
          </a:p>
          <a:p>
            <a:pPr algn="l" marL="367043" indent="-183522" lvl="1">
              <a:lnSpc>
                <a:spcPts val="2380"/>
              </a:lnSpc>
              <a:buFont typeface="Arial"/>
              <a:buChar char="•"/>
            </a:pPr>
            <a:r>
              <a:rPr lang="en-US" sz="1700" spc="4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Stiff solvers (like Cantera's default) must take tiny, slow, and expensive time steps to remain stable.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1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84357">
            <a:off x="-3119507" y="-128710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67410"/>
            <a:ext cx="1749874" cy="11072020"/>
            <a:chOff x="0" y="0"/>
            <a:chExt cx="46087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8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460872">
                  <a:moveTo>
                    <a:pt x="0" y="0"/>
                  </a:moveTo>
                  <a:lnTo>
                    <a:pt x="460872" y="0"/>
                  </a:lnTo>
                  <a:lnTo>
                    <a:pt x="4608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608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700510" y="3114053"/>
            <a:ext cx="333375" cy="333375"/>
            <a:chOff x="0" y="0"/>
            <a:chExt cx="87802" cy="87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41771" y="3114053"/>
            <a:ext cx="333375" cy="333375"/>
            <a:chOff x="0" y="0"/>
            <a:chExt cx="87802" cy="87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55972" y="5545137"/>
            <a:ext cx="377913" cy="333375"/>
            <a:chOff x="0" y="0"/>
            <a:chExt cx="99533" cy="87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533" cy="87802"/>
            </a:xfrm>
            <a:custGeom>
              <a:avLst/>
              <a:gdLst/>
              <a:ahLst/>
              <a:cxnLst/>
              <a:rect r="r" b="b" t="t" l="l"/>
              <a:pathLst>
                <a:path h="87802" w="99533">
                  <a:moveTo>
                    <a:pt x="0" y="0"/>
                  </a:moveTo>
                  <a:lnTo>
                    <a:pt x="99533" y="0"/>
                  </a:lnTo>
                  <a:lnTo>
                    <a:pt x="99533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9533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1039528" y="-24535"/>
            <a:ext cx="3575518" cy="16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0"/>
              </a:lnSpc>
            </a:pPr>
            <a:r>
              <a:rPr lang="en-US" b="true" sz="12041" spc="-963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58221" y="290503"/>
            <a:ext cx="8788737" cy="152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1"/>
              </a:lnSpc>
            </a:pPr>
            <a:r>
              <a:rPr lang="en-US" sz="577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 STATEMENT &amp; 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58221" y="3608693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99482" y="3608693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67954" y="6039777"/>
            <a:ext cx="1153949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76174" y="5468937"/>
            <a:ext cx="4958089" cy="15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b="true" sz="2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 DEVELOP A COMPUTATIONALLY-EFFICIENT SURROGATE MODEL THAT ACCURATELY REPRODUCES THE STIFF AMMONIA KINETICS.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76174" y="3037853"/>
            <a:ext cx="5094085" cy="188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b="true" sz="2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 STATEMENT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NUMERICAL STIFFNESS OF THE 31-SPECIES AMMONIA MECHANISM MAKES IT COMPUTATIONALLY INTRACTABLE TO COUPLE WITH MULTI-DIMENSIONAL CFD SIMULATIONS.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7434" y="3047378"/>
            <a:ext cx="6041866" cy="388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6"/>
              </a:lnSpc>
            </a:pPr>
            <a:r>
              <a:rPr lang="en-US" b="true" sz="219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SPECIFIC GOALS</a:t>
            </a:r>
          </a:p>
          <a:p>
            <a:pPr algn="just" marL="472854" indent="-236427" lvl="1">
              <a:lnSpc>
                <a:spcPts val="3066"/>
              </a:lnSpc>
              <a:buAutoNum type="arabicPeriod" startAt="1"/>
            </a:pPr>
            <a:r>
              <a:rPr lang="en-US" b="true" sz="219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19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ACCURACY: THE SURROGATE MUST ACCURATELY PREDICT THE FULL TIME-EVOLUTION OF SPECIES AND TEMPERATURE FOR UNSEEN INITIAL CONDITIONS (T0 &amp; PHI). </a:t>
            </a:r>
          </a:p>
          <a:p>
            <a:pPr algn="just" marL="472854" indent="-236427" lvl="1">
              <a:lnSpc>
                <a:spcPts val="3066"/>
              </a:lnSpc>
              <a:spcBef>
                <a:spcPct val="0"/>
              </a:spcBef>
              <a:buAutoNum type="arabicPeriod" startAt="1"/>
            </a:pPr>
            <a:r>
              <a:rPr lang="en-US" sz="219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 Speed: The surrogate must reduce the numerical stiffness, enabling it to be integrated by a fast, explicit ODE solver (like dopri5) and achieve a significant speed-up over the original stiff solver.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5486162" y="7645079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82522" y="8448477"/>
            <a:ext cx="2753556" cy="1979559"/>
            <a:chOff x="0" y="0"/>
            <a:chExt cx="725216" cy="5213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5216" cy="521365"/>
            </a:xfrm>
            <a:custGeom>
              <a:avLst/>
              <a:gdLst/>
              <a:ahLst/>
              <a:cxnLst/>
              <a:rect r="r" b="b" t="t" l="l"/>
              <a:pathLst>
                <a:path h="521365" w="725216">
                  <a:moveTo>
                    <a:pt x="0" y="0"/>
                  </a:moveTo>
                  <a:lnTo>
                    <a:pt x="725216" y="0"/>
                  </a:lnTo>
                  <a:lnTo>
                    <a:pt x="725216" y="521365"/>
                  </a:lnTo>
                  <a:lnTo>
                    <a:pt x="0" y="521365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25216" cy="578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029631"/>
            </a:xfrm>
            <a:custGeom>
              <a:avLst/>
              <a:gdLst/>
              <a:ahLst/>
              <a:cxnLst/>
              <a:rect r="r" b="b" t="t" l="l"/>
              <a:pathLst>
                <a:path h="2029631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08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826108" y="4766635"/>
            <a:ext cx="204272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2609" y="8894036"/>
            <a:ext cx="3053383" cy="203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51"/>
              </a:lnSpc>
            </a:pPr>
            <a:r>
              <a:rPr lang="en-US" b="true" sz="14486" spc="-1158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069" y="314307"/>
            <a:ext cx="10999376" cy="163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62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LITERATURE SURVEY / BACKGROUND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6069" y="2030730"/>
            <a:ext cx="16718026" cy="718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57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From ResNets to Neural ODEs (NODEs):</a:t>
            </a:r>
          </a:p>
          <a:p>
            <a:pPr algn="l" marL="419595" indent="-209797" lvl="1">
              <a:lnSpc>
                <a:spcPts val="2720"/>
              </a:lnSpc>
              <a:buFont typeface="Arial"/>
              <a:buChar char="•"/>
            </a:pPr>
            <a:r>
              <a:rPr lang="en-US" sz="1943" spc="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 standard ResNet is essentially a discrete-time model (like an Euler-step).</a:t>
            </a:r>
          </a:p>
          <a:p>
            <a:pPr algn="l" marL="419595" indent="-209797" lvl="1">
              <a:lnSpc>
                <a:spcPts val="2720"/>
              </a:lnSpc>
              <a:buFont typeface="Arial"/>
              <a:buChar char="•"/>
            </a:pPr>
            <a:r>
              <a:rPr lang="en-US" sz="1943" spc="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 Neural ODE (Chen et al., 2018) is the continuous-time limit, parameterizing the derivative dh/dt = f(h, t, theta) with a single network.</a:t>
            </a:r>
          </a:p>
          <a:p>
            <a:pPr algn="l" marL="419595" indent="-209797" lvl="1">
              <a:lnSpc>
                <a:spcPts val="2720"/>
              </a:lnSpc>
              <a:buFont typeface="Arial"/>
              <a:buChar char="•"/>
            </a:pPr>
            <a:r>
              <a:rPr lang="en-US" sz="1943" spc="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Key Benefit: It uses the Adjoint Sensitivity Method for backpropagation, achieving a constant O(1) memory cost (unlike ResNets, which are O(L) ).</a:t>
            </a:r>
          </a:p>
          <a:p>
            <a:pPr algn="l">
              <a:lnSpc>
                <a:spcPts val="2720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 spc="57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NODEs for Chemistry (ChemNODE):</a:t>
            </a:r>
          </a:p>
          <a:p>
            <a:pPr algn="l"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 spc="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</a:t>
            </a:r>
            <a:r>
              <a:rPr lang="en-US" sz="1940" spc="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 "ChemNODE" framework (Owoyele &amp; Pal, 2022) applies this to chemical kinetics, where the network f learns the chemical source term.</a:t>
            </a:r>
          </a:p>
          <a:p>
            <a:pPr algn="l">
              <a:lnSpc>
                <a:spcPts val="2720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 spc="57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</a:t>
            </a:r>
            <a:r>
              <a:rPr lang="en-US" sz="2400" spc="57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Critical Challenge: Stability:</a:t>
            </a:r>
          </a:p>
          <a:p>
            <a:pPr algn="l" marL="419595" indent="-209797" lvl="1">
              <a:lnSpc>
                <a:spcPts val="2720"/>
              </a:lnSpc>
              <a:buFont typeface="Arial"/>
              <a:buChar char="•"/>
            </a:pPr>
            <a:r>
              <a:rPr lang="en-US" sz="1943" spc="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Bansude</a:t>
            </a:r>
            <a:r>
              <a:rPr lang="en-US" sz="1943" spc="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et al. (2023) noted that training NODEs on stiff, multi-scale chemistry data (like combustion) is highly unstable</a:t>
            </a:r>
          </a:p>
          <a:p>
            <a:pPr algn="l" marL="419595" indent="-209797" lvl="1">
              <a:lnSpc>
                <a:spcPts val="2720"/>
              </a:lnSpc>
              <a:buFont typeface="Arial"/>
              <a:buChar char="•"/>
            </a:pPr>
            <a:r>
              <a:rPr lang="en-US" sz="1943" spc="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Their Solution: A novel global min-max normalization of the entire state vector (species and temperature) to regularize the network .</a:t>
            </a:r>
          </a:p>
          <a:p>
            <a:pPr algn="l">
              <a:lnSpc>
                <a:spcPts val="2720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 spc="57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My Project</a:t>
            </a:r>
            <a:r>
              <a:rPr lang="en-US" sz="2400" spc="57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</a:p>
          <a:p>
            <a:pPr algn="l" marL="419595" indent="-209797" lvl="1">
              <a:lnSpc>
                <a:spcPts val="2720"/>
              </a:lnSpc>
              <a:buFont typeface="Arial"/>
              <a:buChar char="•"/>
            </a:pPr>
            <a:r>
              <a:rPr lang="en-US" sz="1943" spc="4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This project applies the robust data-driven framework from Bansude et al. to the more complex 31-species ammonia mechanism (they used a 9-species H2 mechanism).</a:t>
            </a:r>
          </a:p>
          <a:p>
            <a:pPr algn="l">
              <a:lnSpc>
                <a:spcPts val="2720"/>
              </a:lnSpc>
            </a:pPr>
          </a:p>
          <a:p>
            <a:pPr algn="l">
              <a:lnSpc>
                <a:spcPts val="2720"/>
              </a:lnSpc>
            </a:pPr>
          </a:p>
          <a:p>
            <a:pPr algn="l">
              <a:lnSpc>
                <a:spcPts val="27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4248" y="9337770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Studio Shodwe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410460">
            <a:off x="1935723" y="-5126712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9365" y="1401949"/>
            <a:ext cx="7680381" cy="3668572"/>
            <a:chOff x="0" y="0"/>
            <a:chExt cx="2022817" cy="9662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2816" cy="966208"/>
            </a:xfrm>
            <a:custGeom>
              <a:avLst/>
              <a:gdLst/>
              <a:ahLst/>
              <a:cxnLst/>
              <a:rect r="r" b="b" t="t" l="l"/>
              <a:pathLst>
                <a:path h="966208" w="2022816">
                  <a:moveTo>
                    <a:pt x="32256" y="0"/>
                  </a:moveTo>
                  <a:lnTo>
                    <a:pt x="1990560" y="0"/>
                  </a:lnTo>
                  <a:cubicBezTo>
                    <a:pt x="1999115" y="0"/>
                    <a:pt x="2007320" y="3398"/>
                    <a:pt x="2013369" y="9448"/>
                  </a:cubicBezTo>
                  <a:cubicBezTo>
                    <a:pt x="2019418" y="15497"/>
                    <a:pt x="2022816" y="23701"/>
                    <a:pt x="2022816" y="32256"/>
                  </a:cubicBezTo>
                  <a:lnTo>
                    <a:pt x="2022816" y="933952"/>
                  </a:lnTo>
                  <a:cubicBezTo>
                    <a:pt x="2022816" y="942507"/>
                    <a:pt x="2019418" y="950711"/>
                    <a:pt x="2013369" y="956761"/>
                  </a:cubicBezTo>
                  <a:cubicBezTo>
                    <a:pt x="2007320" y="962810"/>
                    <a:pt x="1999115" y="966208"/>
                    <a:pt x="1990560" y="966208"/>
                  </a:cubicBezTo>
                  <a:lnTo>
                    <a:pt x="32256" y="966208"/>
                  </a:lnTo>
                  <a:cubicBezTo>
                    <a:pt x="23701" y="966208"/>
                    <a:pt x="15497" y="962810"/>
                    <a:pt x="9448" y="956761"/>
                  </a:cubicBezTo>
                  <a:cubicBezTo>
                    <a:pt x="3398" y="950711"/>
                    <a:pt x="0" y="942507"/>
                    <a:pt x="0" y="933952"/>
                  </a:cubicBezTo>
                  <a:lnTo>
                    <a:pt x="0" y="32256"/>
                  </a:lnTo>
                  <a:cubicBezTo>
                    <a:pt x="0" y="23701"/>
                    <a:pt x="3398" y="15497"/>
                    <a:pt x="9448" y="9448"/>
                  </a:cubicBezTo>
                  <a:cubicBezTo>
                    <a:pt x="15497" y="3398"/>
                    <a:pt x="23701" y="0"/>
                    <a:pt x="322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22817" cy="1023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704347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B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79365" y="5695950"/>
            <a:ext cx="11544942" cy="3993610"/>
            <a:chOff x="0" y="0"/>
            <a:chExt cx="3040643" cy="10518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40643" cy="1051815"/>
            </a:xfrm>
            <a:custGeom>
              <a:avLst/>
              <a:gdLst/>
              <a:ahLst/>
              <a:cxnLst/>
              <a:rect r="r" b="b" t="t" l="l"/>
              <a:pathLst>
                <a:path h="1051815" w="3040643">
                  <a:moveTo>
                    <a:pt x="21459" y="0"/>
                  </a:moveTo>
                  <a:lnTo>
                    <a:pt x="3019184" y="0"/>
                  </a:lnTo>
                  <a:cubicBezTo>
                    <a:pt x="3031036" y="0"/>
                    <a:pt x="3040643" y="9607"/>
                    <a:pt x="3040643" y="21459"/>
                  </a:cubicBezTo>
                  <a:lnTo>
                    <a:pt x="3040643" y="1030356"/>
                  </a:lnTo>
                  <a:cubicBezTo>
                    <a:pt x="3040643" y="1036047"/>
                    <a:pt x="3038382" y="1041506"/>
                    <a:pt x="3034358" y="1045530"/>
                  </a:cubicBezTo>
                  <a:cubicBezTo>
                    <a:pt x="3030334" y="1049554"/>
                    <a:pt x="3024876" y="1051815"/>
                    <a:pt x="3019184" y="1051815"/>
                  </a:cubicBezTo>
                  <a:lnTo>
                    <a:pt x="21459" y="1051815"/>
                  </a:lnTo>
                  <a:cubicBezTo>
                    <a:pt x="9607" y="1051815"/>
                    <a:pt x="0" y="1042208"/>
                    <a:pt x="0" y="1030356"/>
                  </a:cubicBezTo>
                  <a:lnTo>
                    <a:pt x="0" y="21459"/>
                  </a:lnTo>
                  <a:cubicBezTo>
                    <a:pt x="0" y="15768"/>
                    <a:pt x="2261" y="10309"/>
                    <a:pt x="6285" y="6285"/>
                  </a:cubicBezTo>
                  <a:cubicBezTo>
                    <a:pt x="10309" y="2261"/>
                    <a:pt x="15768" y="0"/>
                    <a:pt x="214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40643" cy="110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012950" y="800038"/>
            <a:ext cx="7586653" cy="4523542"/>
          </a:xfrm>
          <a:custGeom>
            <a:avLst/>
            <a:gdLst/>
            <a:ahLst/>
            <a:cxnLst/>
            <a:rect r="r" b="b" t="t" l="l"/>
            <a:pathLst>
              <a:path h="4523542" w="7586653">
                <a:moveTo>
                  <a:pt x="0" y="0"/>
                </a:moveTo>
                <a:lnTo>
                  <a:pt x="7586654" y="0"/>
                </a:lnTo>
                <a:lnTo>
                  <a:pt x="7586654" y="4523542"/>
                </a:lnTo>
                <a:lnTo>
                  <a:pt x="0" y="4523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94842" y="5876556"/>
            <a:ext cx="5684821" cy="3389574"/>
          </a:xfrm>
          <a:custGeom>
            <a:avLst/>
            <a:gdLst/>
            <a:ahLst/>
            <a:cxnLst/>
            <a:rect r="r" b="b" t="t" l="l"/>
            <a:pathLst>
              <a:path h="3389574" w="5684821">
                <a:moveTo>
                  <a:pt x="0" y="0"/>
                </a:moveTo>
                <a:lnTo>
                  <a:pt x="5684821" y="0"/>
                </a:lnTo>
                <a:lnTo>
                  <a:pt x="5684821" y="3389574"/>
                </a:lnTo>
                <a:lnTo>
                  <a:pt x="0" y="338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599604" y="-76247"/>
            <a:ext cx="1859903" cy="124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b="true" sz="8828" spc="-706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9812" y="2780935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9812" y="259540"/>
            <a:ext cx="6112299" cy="76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1"/>
              </a:lnSpc>
            </a:pPr>
            <a:r>
              <a:rPr lang="en-US" b="true" sz="5383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7149" y="1514305"/>
            <a:ext cx="6346774" cy="337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0"/>
              </a:lnSpc>
            </a:pPr>
            <a:r>
              <a:rPr lang="en-US" b="true" sz="2150" spc="107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Generation </a:t>
            </a:r>
          </a:p>
          <a:p>
            <a:pPr algn="just">
              <a:lnSpc>
                <a:spcPts val="1896"/>
              </a:lnSpc>
            </a:pPr>
          </a:p>
          <a:p>
            <a:pPr algn="just" marL="416686" indent="-208343" lvl="1">
              <a:lnSpc>
                <a:spcPts val="2701"/>
              </a:lnSpc>
              <a:buFont typeface="Arial"/>
              <a:buChar char="•"/>
            </a:pPr>
            <a:r>
              <a:rPr lang="en-US" sz="1929" spc="96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Tool: Cantera (Python)</a:t>
            </a:r>
          </a:p>
          <a:p>
            <a:pPr algn="just" marL="416686" indent="-208343" lvl="1">
              <a:lnSpc>
                <a:spcPts val="2701"/>
              </a:lnSpc>
              <a:buFont typeface="Arial"/>
              <a:buChar char="•"/>
            </a:pPr>
            <a:r>
              <a:rPr lang="en-US" sz="1929" spc="96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Mechanism: Stagni (2023) - 31 species, 203 reactions</a:t>
            </a:r>
          </a:p>
          <a:p>
            <a:pPr algn="just" marL="416686" indent="-208343" lvl="1">
              <a:lnSpc>
                <a:spcPts val="2701"/>
              </a:lnSpc>
              <a:buFont typeface="Arial"/>
              <a:buChar char="•"/>
            </a:pPr>
            <a:r>
              <a:rPr lang="en-US" sz="1929" spc="96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System: 0D, constant-pressure (1 atm) autoignition</a:t>
            </a:r>
          </a:p>
          <a:p>
            <a:pPr algn="just" marL="416686" indent="-208343" lvl="1">
              <a:lnSpc>
                <a:spcPts val="2701"/>
              </a:lnSpc>
              <a:buFont typeface="Arial"/>
              <a:buChar char="•"/>
            </a:pPr>
            <a:r>
              <a:rPr lang="en-US" sz="1929" spc="96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Parameter Space: Generated 100 simulations by varying T0 [1000-1500K] and phi [0.6-1.4].</a:t>
            </a:r>
          </a:p>
          <a:p>
            <a:pPr algn="just">
              <a:lnSpc>
                <a:spcPts val="270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34743" y="5681091"/>
            <a:ext cx="10351918" cy="372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3"/>
              </a:lnSpc>
            </a:pPr>
          </a:p>
          <a:p>
            <a:pPr algn="just">
              <a:lnSpc>
                <a:spcPts val="3122"/>
              </a:lnSpc>
            </a:pPr>
            <a:r>
              <a:rPr lang="en-US" b="true" sz="2230" spc="111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Pre-processing </a:t>
            </a:r>
          </a:p>
          <a:p>
            <a:pPr algn="just">
              <a:lnSpc>
                <a:spcPts val="2323"/>
              </a:lnSpc>
            </a:pPr>
          </a:p>
          <a:p>
            <a:pPr algn="just">
              <a:lnSpc>
                <a:spcPts val="2802"/>
              </a:lnSpc>
            </a:pPr>
            <a:r>
              <a:rPr lang="en-US" b="true" sz="2001" spc="10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Bansude et al. Method: </a:t>
            </a:r>
          </a:p>
          <a:p>
            <a:pPr algn="just">
              <a:lnSpc>
                <a:spcPts val="2802"/>
              </a:lnSpc>
            </a:pPr>
          </a:p>
          <a:p>
            <a:pPr algn="just" marL="432202" indent="-216101" lvl="1">
              <a:lnSpc>
                <a:spcPts val="2802"/>
              </a:lnSpc>
              <a:buFont typeface="Arial"/>
              <a:buChar char="•"/>
            </a:pPr>
            <a:r>
              <a:rPr lang="en-US" sz="2001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1. Normalization: Found the global min/max for all 32 state variables (31 species + T) across the entire dataset. Scaled all data to [0, 1]. This is the key to stable training.</a:t>
            </a:r>
          </a:p>
          <a:p>
            <a:pPr algn="just" marL="432202" indent="-216101" lvl="1">
              <a:lnSpc>
                <a:spcPts val="2802"/>
              </a:lnSpc>
              <a:buFont typeface="Arial"/>
              <a:buChar char="•"/>
            </a:pPr>
            <a:r>
              <a:rPr lang="en-US" sz="2001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2. Interpolation: Interpolated all 100 trajectories onto a standard, 50-point log-spaced time grid to create uniform batches.</a:t>
            </a:r>
          </a:p>
          <a:p>
            <a:pPr algn="just">
              <a:lnSpc>
                <a:spcPts val="232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49812" y="7252235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2510"/>
            <a:ext cx="2693355" cy="11072020"/>
            <a:chOff x="0" y="0"/>
            <a:chExt cx="709361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9361" cy="2916088"/>
            </a:xfrm>
            <a:custGeom>
              <a:avLst/>
              <a:gdLst/>
              <a:ahLst/>
              <a:cxnLst/>
              <a:rect r="r" b="b" t="t" l="l"/>
              <a:pathLst>
                <a:path h="2916088" w="709361">
                  <a:moveTo>
                    <a:pt x="0" y="0"/>
                  </a:moveTo>
                  <a:lnTo>
                    <a:pt x="709361" y="0"/>
                  </a:lnTo>
                  <a:lnTo>
                    <a:pt x="709361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09361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269688">
            <a:off x="5419533" y="809048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3384588" y="3782822"/>
            <a:ext cx="9719132" cy="272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339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3. MODEL TRAINING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362236">
            <a:off x="13806014" y="-2031874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64173" y="-133625"/>
            <a:ext cx="1917466" cy="154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0"/>
              </a:lnSpc>
            </a:pPr>
            <a:r>
              <a:rPr lang="en-US" b="true" sz="10979" spc="-878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1566" y="207734"/>
            <a:ext cx="13979001" cy="543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7"/>
              </a:lnSpc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"Physics-Informed" Structure:</a:t>
            </a:r>
          </a:p>
          <a:p>
            <a:pPr algn="just" marL="479258" indent="-239629" lvl="1">
              <a:lnSpc>
                <a:spcPts val="3107"/>
              </a:lnSpc>
              <a:buFont typeface="Arial"/>
              <a:buChar char="•"/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We do not learn the state. We train a network (ChemNet) to learn the governing physics (the derivative): du/dt = Net(u, theta)</a:t>
            </a:r>
          </a:p>
          <a:p>
            <a:pPr algn="just">
              <a:lnSpc>
                <a:spcPts val="3107"/>
              </a:lnSpc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Model Architecture (model_training.ipynb)</a:t>
            </a:r>
          </a:p>
          <a:p>
            <a:pPr algn="just" marL="479258" indent="-239629" lvl="1">
              <a:lnSpc>
                <a:spcPts val="3107"/>
              </a:lnSpc>
              <a:buFont typeface="Arial"/>
              <a:buChar char="•"/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Ch</a:t>
            </a: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emNet: A 4-layer MLP with 256 hidden neurons and ELU activation.</a:t>
            </a:r>
          </a:p>
          <a:p>
            <a:pPr algn="just" marL="479258" indent="-239629" lvl="1">
              <a:lnSpc>
                <a:spcPts val="3107"/>
              </a:lnSpc>
              <a:buFont typeface="Arial"/>
              <a:buChar char="•"/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NeuralODE Wrapper: This class (from torchdiffeq) takes the ChemNet as its derivative function.</a:t>
            </a:r>
          </a:p>
          <a:p>
            <a:pPr algn="just">
              <a:lnSpc>
                <a:spcPts val="3107"/>
              </a:lnSpc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Training Process:</a:t>
            </a:r>
          </a:p>
          <a:p>
            <a:pPr algn="just" marL="479258" indent="-239629" lvl="1">
              <a:lnSpc>
                <a:spcPts val="3107"/>
              </a:lnSpc>
              <a:buFont typeface="Arial"/>
              <a:buChar char="•"/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Solver: odeint integrates ChemNet using a fast, explicit solver (dopri5).</a:t>
            </a:r>
          </a:p>
          <a:p>
            <a:pPr algn="just" marL="479258" indent="-239629" lvl="1">
              <a:lnSpc>
                <a:spcPts val="3107"/>
              </a:lnSpc>
              <a:buFont typeface="Arial"/>
              <a:buChar char="•"/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Loss: Mean Absolute Error (MAE) between the integrated solution (u) and the ground truth.</a:t>
            </a:r>
          </a:p>
          <a:p>
            <a:pPr algn="just" marL="479258" indent="-239629" lvl="1">
              <a:lnSpc>
                <a:spcPts val="3107"/>
              </a:lnSpc>
              <a:buFont typeface="Arial"/>
              <a:buChar char="•"/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Backprop: Adjoint Sensitivity Method.</a:t>
            </a:r>
          </a:p>
          <a:p>
            <a:pPr algn="just" marL="479258" indent="-239629" lvl="1">
              <a:lnSpc>
                <a:spcPts val="3107"/>
              </a:lnSpc>
              <a:buFont typeface="Arial"/>
              <a:buChar char="•"/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Optimizer: Adam with a ReduceLROnPlateau scheduler.</a:t>
            </a:r>
          </a:p>
          <a:p>
            <a:pPr algn="just" marL="479258" indent="-239629" lvl="1">
              <a:lnSpc>
                <a:spcPts val="3107"/>
              </a:lnSpc>
              <a:buFont typeface="Arial"/>
              <a:buChar char="•"/>
            </a:pPr>
            <a:r>
              <a:rPr lang="en-US" sz="2219" spc="11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Epochs: 2500 </a:t>
            </a:r>
          </a:p>
          <a:p>
            <a:pPr algn="just">
              <a:lnSpc>
                <a:spcPts val="2428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26668" y="5379806"/>
            <a:ext cx="9996237" cy="4623260"/>
          </a:xfrm>
          <a:custGeom>
            <a:avLst/>
            <a:gdLst/>
            <a:ahLst/>
            <a:cxnLst/>
            <a:rect r="r" b="b" t="t" l="l"/>
            <a:pathLst>
              <a:path h="4623260" w="9996237">
                <a:moveTo>
                  <a:pt x="0" y="0"/>
                </a:moveTo>
                <a:lnTo>
                  <a:pt x="9996238" y="0"/>
                </a:lnTo>
                <a:lnTo>
                  <a:pt x="9996238" y="4623260"/>
                </a:lnTo>
                <a:lnTo>
                  <a:pt x="0" y="462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2510"/>
            <a:ext cx="2693355" cy="11072020"/>
            <a:chOff x="0" y="0"/>
            <a:chExt cx="709361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9361" cy="2916088"/>
            </a:xfrm>
            <a:custGeom>
              <a:avLst/>
              <a:gdLst/>
              <a:ahLst/>
              <a:cxnLst/>
              <a:rect r="r" b="b" t="t" l="l"/>
              <a:pathLst>
                <a:path h="2916088" w="709361">
                  <a:moveTo>
                    <a:pt x="0" y="0"/>
                  </a:moveTo>
                  <a:lnTo>
                    <a:pt x="709361" y="0"/>
                  </a:lnTo>
                  <a:lnTo>
                    <a:pt x="709361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09361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269688">
            <a:off x="5419533" y="809048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62236">
            <a:off x="13806014" y="-2031874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38147" y="5897750"/>
            <a:ext cx="6909316" cy="4007403"/>
          </a:xfrm>
          <a:custGeom>
            <a:avLst/>
            <a:gdLst/>
            <a:ahLst/>
            <a:cxnLst/>
            <a:rect r="r" b="b" t="t" l="l"/>
            <a:pathLst>
              <a:path h="4007403" w="6909316">
                <a:moveTo>
                  <a:pt x="0" y="0"/>
                </a:moveTo>
                <a:lnTo>
                  <a:pt x="6909316" y="0"/>
                </a:lnTo>
                <a:lnTo>
                  <a:pt x="6909316" y="4007403"/>
                </a:lnTo>
                <a:lnTo>
                  <a:pt x="0" y="4007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81566" y="1267451"/>
            <a:ext cx="6964140" cy="4039201"/>
          </a:xfrm>
          <a:custGeom>
            <a:avLst/>
            <a:gdLst/>
            <a:ahLst/>
            <a:cxnLst/>
            <a:rect r="r" b="b" t="t" l="l"/>
            <a:pathLst>
              <a:path h="4039201" w="6964140">
                <a:moveTo>
                  <a:pt x="0" y="0"/>
                </a:moveTo>
                <a:lnTo>
                  <a:pt x="6964140" y="0"/>
                </a:lnTo>
                <a:lnTo>
                  <a:pt x="6964140" y="4039201"/>
                </a:lnTo>
                <a:lnTo>
                  <a:pt x="0" y="4039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85042" y="1294945"/>
            <a:ext cx="6916736" cy="4011707"/>
          </a:xfrm>
          <a:custGeom>
            <a:avLst/>
            <a:gdLst/>
            <a:ahLst/>
            <a:cxnLst/>
            <a:rect r="r" b="b" t="t" l="l"/>
            <a:pathLst>
              <a:path h="4011707" w="6916736">
                <a:moveTo>
                  <a:pt x="0" y="0"/>
                </a:moveTo>
                <a:lnTo>
                  <a:pt x="6916736" y="0"/>
                </a:lnTo>
                <a:lnTo>
                  <a:pt x="6916736" y="4011707"/>
                </a:lnTo>
                <a:lnTo>
                  <a:pt x="0" y="4011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36390" y="5897750"/>
            <a:ext cx="6909316" cy="4007403"/>
          </a:xfrm>
          <a:custGeom>
            <a:avLst/>
            <a:gdLst/>
            <a:ahLst/>
            <a:cxnLst/>
            <a:rect r="r" b="b" t="t" l="l"/>
            <a:pathLst>
              <a:path h="4007403" w="6909316">
                <a:moveTo>
                  <a:pt x="0" y="0"/>
                </a:moveTo>
                <a:lnTo>
                  <a:pt x="6909316" y="0"/>
                </a:lnTo>
                <a:lnTo>
                  <a:pt x="6909316" y="4007403"/>
                </a:lnTo>
                <a:lnTo>
                  <a:pt x="0" y="4007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3384588" y="3782822"/>
            <a:ext cx="9719132" cy="272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339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4. MODEL EVALUATION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64173" y="-133625"/>
            <a:ext cx="1917466" cy="154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0"/>
              </a:lnSpc>
            </a:pPr>
            <a:r>
              <a:rPr lang="en-US" b="true" sz="10979" spc="-878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81566" y="521591"/>
            <a:ext cx="13928281" cy="32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28"/>
              </a:lnSpc>
              <a:spcBef>
                <a:spcPct val="0"/>
              </a:spcBef>
            </a:pPr>
            <a:r>
              <a:rPr lang="en-US" sz="1734" spc="8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trained model was evaluated on unseen test cases not included in the training set.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81566" y="997574"/>
            <a:ext cx="11030211" cy="26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23"/>
              </a:lnSpc>
              <a:spcBef>
                <a:spcPct val="0"/>
              </a:spcBef>
            </a:pPr>
            <a:r>
              <a:rPr lang="en-US" sz="1373" spc="6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Test Case 1: Hot Initial Temp/Lean Mixture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34081" y="997574"/>
            <a:ext cx="11030211" cy="26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23"/>
              </a:lnSpc>
              <a:spcBef>
                <a:spcPct val="0"/>
              </a:spcBef>
            </a:pPr>
            <a:r>
              <a:rPr lang="en-US" sz="1373" spc="6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Test Case 2: Warm Initial Temp/Lean Mixture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81566" y="5631822"/>
            <a:ext cx="11030211" cy="26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23"/>
              </a:lnSpc>
              <a:spcBef>
                <a:spcPct val="0"/>
              </a:spcBef>
            </a:pPr>
            <a:r>
              <a:rPr lang="en-US" sz="1373" spc="68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Test Case 3: Warm Initial Temp/Rich Mixture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1969184" cy="1916486"/>
            <a:chOff x="0" y="0"/>
            <a:chExt cx="518633" cy="5047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8633" cy="504754"/>
            </a:xfrm>
            <a:custGeom>
              <a:avLst/>
              <a:gdLst/>
              <a:ahLst/>
              <a:cxnLst/>
              <a:rect r="r" b="b" t="t" l="l"/>
              <a:pathLst>
                <a:path h="504754" w="518633">
                  <a:moveTo>
                    <a:pt x="0" y="0"/>
                  </a:moveTo>
                  <a:lnTo>
                    <a:pt x="518633" y="0"/>
                  </a:lnTo>
                  <a:lnTo>
                    <a:pt x="518633" y="504754"/>
                  </a:lnTo>
                  <a:lnTo>
                    <a:pt x="0" y="50475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18633" cy="561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313144" y="30501"/>
            <a:ext cx="2113850" cy="140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7"/>
              </a:lnSpc>
            </a:pPr>
            <a:r>
              <a:rPr lang="en-US" b="true" sz="10028" spc="-80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6632" y="249271"/>
            <a:ext cx="10391336" cy="200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0"/>
              </a:lnSpc>
            </a:pPr>
            <a:r>
              <a:rPr lang="en-US" sz="76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 &amp; 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12462"/>
            <a:ext cx="1623060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11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10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Successfully developed and trained a ChemNODE surrogate for the complex 31-species Stagni (2023) ammonia mechanism.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10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model is highly accurate, with low error in predicting ignition delay and peak radical concentrations on unseen test cases.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531788"/>
            <a:ext cx="16230600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11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10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Model is 0D (no spatial effects) and trained for a single pressure (1 atm).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10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model is not providing the required computational speed-up that we wanted in the beginning. (I’m still working on it)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79638"/>
            <a:ext cx="1623060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11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Scope of Work: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10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Generalize: Include Pressure (P) as an input to the network.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10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Add Physics (PINN): Enforce physical constraints (e.g., mass conservation, sum(dY_k/dt = 0) directly in the loss function.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10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Couple: Integrate this fast 0D surrogate into a 2D/3D CFD code (e.g., OpenFOAM) to accelerate a full reacting flow simulation.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DAG5ByrJ3vs</dc:identifier>
  <dcterms:modified xsi:type="dcterms:W3CDTF">2011-08-01T06:04:30Z</dcterms:modified>
  <cp:revision>1</cp:revision>
  <dc:title>SciML Project Presentation (Aditya Prasad)</dc:title>
</cp:coreProperties>
</file>